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Inter" charset="1" panose="020B0502030000000004"/>
      <p:regular r:id="rId20"/>
    </p:embeddedFont>
    <p:embeddedFont>
      <p:font typeface="Inter Medium" charset="1" panose="02000503000000020004"/>
      <p:regular r:id="rId21"/>
    </p:embeddedFont>
    <p:embeddedFont>
      <p:font typeface="Inter Bold" charset="1" panose="020B0802030000000004"/>
      <p:regular r:id="rId23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2928491"/>
            <a:ext cx="9445526" cy="129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b="true" sz="7687" spc="-23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Advanced MongoDB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566940"/>
            <a:ext cx="9445526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presentation will cover advanced MongoDB concepts, including Aggregation, Regex, Embedded Documents, and Cursors. These techniques are essential for efficiently managing and manipulating data within a MongoDB database.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7475" y="6802487"/>
            <a:ext cx="463154" cy="463154"/>
            <a:chOff x="0" y="0"/>
            <a:chExt cx="617538" cy="6175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04901" cy="604901"/>
            </a:xfrm>
            <a:custGeom>
              <a:avLst/>
              <a:gdLst/>
              <a:ahLst/>
              <a:cxnLst/>
              <a:rect r="r" b="b" t="t" l="l"/>
              <a:pathLst>
                <a:path h="604901" w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0D441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33772" y="6992094"/>
            <a:ext cx="170558" cy="10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b="true" sz="937" spc="-44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HG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7550" y="6709916"/>
            <a:ext cx="3219747" cy="57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b="true" sz="2750" spc="-45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by Harsh Ghorecha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56071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956072" y="2473524"/>
            <a:ext cx="7982991" cy="4933801"/>
          </a:xfrm>
          <a:custGeom>
            <a:avLst/>
            <a:gdLst/>
            <a:ahLst/>
            <a:cxnLst/>
            <a:rect r="r" b="b" t="t" l="l"/>
            <a:pathLst>
              <a:path h="4933801" w="7982991">
                <a:moveTo>
                  <a:pt x="0" y="0"/>
                </a:moveTo>
                <a:lnTo>
                  <a:pt x="7982992" y="0"/>
                </a:lnTo>
                <a:lnTo>
                  <a:pt x="7982992" y="4933801"/>
                </a:lnTo>
                <a:lnTo>
                  <a:pt x="0" y="4933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" r="0" b="-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75463" y="2704784"/>
            <a:ext cx="7544210" cy="4471430"/>
            <a:chOff x="0" y="0"/>
            <a:chExt cx="1986952" cy="11776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86952" cy="1177661"/>
            </a:xfrm>
            <a:custGeom>
              <a:avLst/>
              <a:gdLst/>
              <a:ahLst/>
              <a:cxnLst/>
              <a:rect r="r" b="b" t="t" l="l"/>
              <a:pathLst>
                <a:path h="1177661" w="1986952">
                  <a:moveTo>
                    <a:pt x="52337" y="0"/>
                  </a:moveTo>
                  <a:lnTo>
                    <a:pt x="1934616" y="0"/>
                  </a:lnTo>
                  <a:cubicBezTo>
                    <a:pt x="1963520" y="0"/>
                    <a:pt x="1986952" y="23432"/>
                    <a:pt x="1986952" y="52337"/>
                  </a:cubicBezTo>
                  <a:lnTo>
                    <a:pt x="1986952" y="1125324"/>
                  </a:lnTo>
                  <a:cubicBezTo>
                    <a:pt x="1986952" y="1139204"/>
                    <a:pt x="1981438" y="1152517"/>
                    <a:pt x="1971623" y="1162332"/>
                  </a:cubicBezTo>
                  <a:cubicBezTo>
                    <a:pt x="1961808" y="1172147"/>
                    <a:pt x="1948496" y="1177661"/>
                    <a:pt x="1934616" y="1177661"/>
                  </a:cubicBezTo>
                  <a:lnTo>
                    <a:pt x="52337" y="1177661"/>
                  </a:lnTo>
                  <a:cubicBezTo>
                    <a:pt x="38456" y="1177661"/>
                    <a:pt x="25144" y="1172147"/>
                    <a:pt x="15329" y="1162332"/>
                  </a:cubicBezTo>
                  <a:cubicBezTo>
                    <a:pt x="5514" y="1152517"/>
                    <a:pt x="0" y="1139204"/>
                    <a:pt x="0" y="1125324"/>
                  </a:cubicBezTo>
                  <a:lnTo>
                    <a:pt x="0" y="52337"/>
                  </a:lnTo>
                  <a:cubicBezTo>
                    <a:pt x="0" y="38456"/>
                    <a:pt x="5514" y="25144"/>
                    <a:pt x="15329" y="15329"/>
                  </a:cubicBezTo>
                  <a:cubicBezTo>
                    <a:pt x="25144" y="5514"/>
                    <a:pt x="38456" y="0"/>
                    <a:pt x="523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986952" cy="126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56072" y="1026021"/>
            <a:ext cx="16204109" cy="86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b="true" sz="5374" spc="-16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Example: Storing User Profiles with Nested Address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6072" y="7720161"/>
            <a:ext cx="3414415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b="true" sz="2687" spc="-8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Document Structure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072" y="8244036"/>
            <a:ext cx="7982991" cy="96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user document contains nested fields for address information.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48787" y="7720310"/>
            <a:ext cx="3414415" cy="4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b="true" sz="2687" spc="-8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Querying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48787" y="8244185"/>
            <a:ext cx="7983141" cy="96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retrieve the user's address, access the nested fields within the user document using dot notation.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03643" y="2790865"/>
            <a:ext cx="4487850" cy="425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"_id": ObjectId("unique_user_id"),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"name": "John Doe",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"email": "john.doe@example.com",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"age": 30,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"address": {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"street": "123 Main St",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"city": "New York",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"state": "NY",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"zipcode": "10001"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}</a:t>
            </a:r>
          </a:p>
          <a:p>
            <a:pPr algn="ctr">
              <a:lnSpc>
                <a:spcPts val="2812"/>
              </a:lnSpc>
            </a:pPr>
            <a:r>
              <a:rPr lang="en-US" sz="2009" b="true">
                <a:solidFill>
                  <a:srgbClr val="F6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39064" y="2942987"/>
            <a:ext cx="8441829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Nested Document :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address is a nested Document of Employees Document 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6563936" y="3617233"/>
            <a:ext cx="3272691" cy="1034189"/>
          </a:xfrm>
          <a:prstGeom prst="line">
            <a:avLst/>
          </a:prstGeom>
          <a:ln cap="flat" w="161925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345" y="-1817437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7475" y="6058346"/>
            <a:ext cx="647402" cy="647402"/>
            <a:chOff x="0" y="0"/>
            <a:chExt cx="863203" cy="8632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516440" y="6058346"/>
            <a:ext cx="647403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045404" y="6058346"/>
            <a:ext cx="647402" cy="647402"/>
            <a:chOff x="0" y="0"/>
            <a:chExt cx="863203" cy="863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38318" y="1028700"/>
            <a:ext cx="2950630" cy="1365900"/>
            <a:chOff x="0" y="0"/>
            <a:chExt cx="777121" cy="3597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7121" cy="359743"/>
            </a:xfrm>
            <a:custGeom>
              <a:avLst/>
              <a:gdLst/>
              <a:ahLst/>
              <a:cxnLst/>
              <a:rect r="r" b="b" t="t" l="l"/>
              <a:pathLst>
                <a:path h="359743" w="777121">
                  <a:moveTo>
                    <a:pt x="133815" y="0"/>
                  </a:moveTo>
                  <a:lnTo>
                    <a:pt x="643306" y="0"/>
                  </a:lnTo>
                  <a:cubicBezTo>
                    <a:pt x="678796" y="0"/>
                    <a:pt x="712832" y="14098"/>
                    <a:pt x="737927" y="39193"/>
                  </a:cubicBezTo>
                  <a:cubicBezTo>
                    <a:pt x="763022" y="64289"/>
                    <a:pt x="777121" y="98325"/>
                    <a:pt x="777121" y="133815"/>
                  </a:cubicBezTo>
                  <a:lnTo>
                    <a:pt x="777121" y="225928"/>
                  </a:lnTo>
                  <a:cubicBezTo>
                    <a:pt x="777121" y="261418"/>
                    <a:pt x="763022" y="295455"/>
                    <a:pt x="737927" y="320550"/>
                  </a:cubicBezTo>
                  <a:cubicBezTo>
                    <a:pt x="712832" y="345645"/>
                    <a:pt x="678796" y="359743"/>
                    <a:pt x="643306" y="359743"/>
                  </a:cubicBezTo>
                  <a:lnTo>
                    <a:pt x="133815" y="359743"/>
                  </a:lnTo>
                  <a:cubicBezTo>
                    <a:pt x="98325" y="359743"/>
                    <a:pt x="64289" y="345645"/>
                    <a:pt x="39193" y="320550"/>
                  </a:cubicBezTo>
                  <a:cubicBezTo>
                    <a:pt x="14098" y="295455"/>
                    <a:pt x="0" y="261418"/>
                    <a:pt x="0" y="225928"/>
                  </a:cubicBezTo>
                  <a:lnTo>
                    <a:pt x="0" y="133815"/>
                  </a:lnTo>
                  <a:cubicBezTo>
                    <a:pt x="0" y="98325"/>
                    <a:pt x="14098" y="64289"/>
                    <a:pt x="39193" y="39193"/>
                  </a:cubicBezTo>
                  <a:cubicBezTo>
                    <a:pt x="64289" y="14098"/>
                    <a:pt x="98325" y="0"/>
                    <a:pt x="133815" y="0"/>
                  </a:cubicBezTo>
                  <a:close/>
                </a:path>
              </a:pathLst>
            </a:custGeom>
            <a:solidFill>
              <a:srgbClr val="27252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71450"/>
              <a:ext cx="777121" cy="531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77"/>
                </a:lnSpc>
              </a:pPr>
              <a:r>
                <a:rPr lang="en-US" b="true" sz="4100" spc="-84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INPUT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784617" y="1028700"/>
            <a:ext cx="2950630" cy="1365900"/>
            <a:chOff x="0" y="0"/>
            <a:chExt cx="777121" cy="3597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77121" cy="359743"/>
            </a:xfrm>
            <a:custGeom>
              <a:avLst/>
              <a:gdLst/>
              <a:ahLst/>
              <a:cxnLst/>
              <a:rect r="r" b="b" t="t" l="l"/>
              <a:pathLst>
                <a:path h="359743" w="777121">
                  <a:moveTo>
                    <a:pt x="133815" y="0"/>
                  </a:moveTo>
                  <a:lnTo>
                    <a:pt x="643306" y="0"/>
                  </a:lnTo>
                  <a:cubicBezTo>
                    <a:pt x="678796" y="0"/>
                    <a:pt x="712832" y="14098"/>
                    <a:pt x="737927" y="39193"/>
                  </a:cubicBezTo>
                  <a:cubicBezTo>
                    <a:pt x="763022" y="64289"/>
                    <a:pt x="777121" y="98325"/>
                    <a:pt x="777121" y="133815"/>
                  </a:cubicBezTo>
                  <a:lnTo>
                    <a:pt x="777121" y="225928"/>
                  </a:lnTo>
                  <a:cubicBezTo>
                    <a:pt x="777121" y="261418"/>
                    <a:pt x="763022" y="295455"/>
                    <a:pt x="737927" y="320550"/>
                  </a:cubicBezTo>
                  <a:cubicBezTo>
                    <a:pt x="712832" y="345645"/>
                    <a:pt x="678796" y="359743"/>
                    <a:pt x="643306" y="359743"/>
                  </a:cubicBezTo>
                  <a:lnTo>
                    <a:pt x="133815" y="359743"/>
                  </a:lnTo>
                  <a:cubicBezTo>
                    <a:pt x="98325" y="359743"/>
                    <a:pt x="64289" y="345645"/>
                    <a:pt x="39193" y="320550"/>
                  </a:cubicBezTo>
                  <a:cubicBezTo>
                    <a:pt x="14098" y="295455"/>
                    <a:pt x="0" y="261418"/>
                    <a:pt x="0" y="225928"/>
                  </a:cubicBezTo>
                  <a:lnTo>
                    <a:pt x="0" y="133815"/>
                  </a:lnTo>
                  <a:cubicBezTo>
                    <a:pt x="0" y="98325"/>
                    <a:pt x="14098" y="64289"/>
                    <a:pt x="39193" y="39193"/>
                  </a:cubicBezTo>
                  <a:cubicBezTo>
                    <a:pt x="64289" y="14098"/>
                    <a:pt x="98325" y="0"/>
                    <a:pt x="133815" y="0"/>
                  </a:cubicBezTo>
                  <a:close/>
                </a:path>
              </a:pathLst>
            </a:custGeom>
            <a:solidFill>
              <a:srgbClr val="27252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71450"/>
              <a:ext cx="777121" cy="531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77"/>
                </a:lnSpc>
              </a:pPr>
              <a:r>
                <a:rPr lang="en-US" b="true" sz="4100" spc="-84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OUTPUT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017057" y="963052"/>
            <a:ext cx="2950630" cy="1365900"/>
            <a:chOff x="0" y="0"/>
            <a:chExt cx="777121" cy="3597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77121" cy="359743"/>
            </a:xfrm>
            <a:custGeom>
              <a:avLst/>
              <a:gdLst/>
              <a:ahLst/>
              <a:cxnLst/>
              <a:rect r="r" b="b" t="t" l="l"/>
              <a:pathLst>
                <a:path h="359743" w="777121">
                  <a:moveTo>
                    <a:pt x="133815" y="0"/>
                  </a:moveTo>
                  <a:lnTo>
                    <a:pt x="643306" y="0"/>
                  </a:lnTo>
                  <a:cubicBezTo>
                    <a:pt x="678796" y="0"/>
                    <a:pt x="712832" y="14098"/>
                    <a:pt x="737927" y="39193"/>
                  </a:cubicBezTo>
                  <a:cubicBezTo>
                    <a:pt x="763022" y="64289"/>
                    <a:pt x="777121" y="98325"/>
                    <a:pt x="777121" y="133815"/>
                  </a:cubicBezTo>
                  <a:lnTo>
                    <a:pt x="777121" y="225928"/>
                  </a:lnTo>
                  <a:cubicBezTo>
                    <a:pt x="777121" y="261418"/>
                    <a:pt x="763022" y="295455"/>
                    <a:pt x="737927" y="320550"/>
                  </a:cubicBezTo>
                  <a:cubicBezTo>
                    <a:pt x="712832" y="345645"/>
                    <a:pt x="678796" y="359743"/>
                    <a:pt x="643306" y="359743"/>
                  </a:cubicBezTo>
                  <a:lnTo>
                    <a:pt x="133815" y="359743"/>
                  </a:lnTo>
                  <a:cubicBezTo>
                    <a:pt x="98325" y="359743"/>
                    <a:pt x="64289" y="345645"/>
                    <a:pt x="39193" y="320550"/>
                  </a:cubicBezTo>
                  <a:cubicBezTo>
                    <a:pt x="14098" y="295455"/>
                    <a:pt x="0" y="261418"/>
                    <a:pt x="0" y="225928"/>
                  </a:cubicBezTo>
                  <a:lnTo>
                    <a:pt x="0" y="133815"/>
                  </a:lnTo>
                  <a:cubicBezTo>
                    <a:pt x="0" y="98325"/>
                    <a:pt x="14098" y="64289"/>
                    <a:pt x="39193" y="39193"/>
                  </a:cubicBezTo>
                  <a:cubicBezTo>
                    <a:pt x="64289" y="14098"/>
                    <a:pt x="98325" y="0"/>
                    <a:pt x="133815" y="0"/>
                  </a:cubicBezTo>
                  <a:close/>
                </a:path>
              </a:pathLst>
            </a:custGeom>
            <a:solidFill>
              <a:srgbClr val="27252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71450"/>
              <a:ext cx="777121" cy="531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77"/>
                </a:lnSpc>
              </a:pPr>
              <a:r>
                <a:rPr lang="en-US" b="true" sz="4100" spc="-84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$match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68685" y="1028700"/>
            <a:ext cx="2950630" cy="1365900"/>
            <a:chOff x="0" y="0"/>
            <a:chExt cx="777121" cy="3597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77121" cy="359743"/>
            </a:xfrm>
            <a:custGeom>
              <a:avLst/>
              <a:gdLst/>
              <a:ahLst/>
              <a:cxnLst/>
              <a:rect r="r" b="b" t="t" l="l"/>
              <a:pathLst>
                <a:path h="359743" w="777121">
                  <a:moveTo>
                    <a:pt x="133815" y="0"/>
                  </a:moveTo>
                  <a:lnTo>
                    <a:pt x="643306" y="0"/>
                  </a:lnTo>
                  <a:cubicBezTo>
                    <a:pt x="678796" y="0"/>
                    <a:pt x="712832" y="14098"/>
                    <a:pt x="737927" y="39193"/>
                  </a:cubicBezTo>
                  <a:cubicBezTo>
                    <a:pt x="763022" y="64289"/>
                    <a:pt x="777121" y="98325"/>
                    <a:pt x="777121" y="133815"/>
                  </a:cubicBezTo>
                  <a:lnTo>
                    <a:pt x="777121" y="225928"/>
                  </a:lnTo>
                  <a:cubicBezTo>
                    <a:pt x="777121" y="261418"/>
                    <a:pt x="763022" y="295455"/>
                    <a:pt x="737927" y="320550"/>
                  </a:cubicBezTo>
                  <a:cubicBezTo>
                    <a:pt x="712832" y="345645"/>
                    <a:pt x="678796" y="359743"/>
                    <a:pt x="643306" y="359743"/>
                  </a:cubicBezTo>
                  <a:lnTo>
                    <a:pt x="133815" y="359743"/>
                  </a:lnTo>
                  <a:cubicBezTo>
                    <a:pt x="98325" y="359743"/>
                    <a:pt x="64289" y="345645"/>
                    <a:pt x="39193" y="320550"/>
                  </a:cubicBezTo>
                  <a:cubicBezTo>
                    <a:pt x="14098" y="295455"/>
                    <a:pt x="0" y="261418"/>
                    <a:pt x="0" y="225928"/>
                  </a:cubicBezTo>
                  <a:lnTo>
                    <a:pt x="0" y="133815"/>
                  </a:lnTo>
                  <a:cubicBezTo>
                    <a:pt x="0" y="98325"/>
                    <a:pt x="14098" y="64289"/>
                    <a:pt x="39193" y="39193"/>
                  </a:cubicBezTo>
                  <a:cubicBezTo>
                    <a:pt x="64289" y="14098"/>
                    <a:pt x="98325" y="0"/>
                    <a:pt x="133815" y="0"/>
                  </a:cubicBezTo>
                  <a:close/>
                </a:path>
              </a:pathLst>
            </a:custGeom>
            <a:solidFill>
              <a:srgbClr val="27252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71450"/>
              <a:ext cx="777121" cy="531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77"/>
                </a:lnSpc>
              </a:pPr>
              <a:r>
                <a:rPr lang="en-US" b="true" sz="4100" spc="-84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$group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224388" y="1028700"/>
            <a:ext cx="2950630" cy="1365900"/>
            <a:chOff x="0" y="0"/>
            <a:chExt cx="777121" cy="3597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77121" cy="359743"/>
            </a:xfrm>
            <a:custGeom>
              <a:avLst/>
              <a:gdLst/>
              <a:ahLst/>
              <a:cxnLst/>
              <a:rect r="r" b="b" t="t" l="l"/>
              <a:pathLst>
                <a:path h="359743" w="777121">
                  <a:moveTo>
                    <a:pt x="133815" y="0"/>
                  </a:moveTo>
                  <a:lnTo>
                    <a:pt x="643306" y="0"/>
                  </a:lnTo>
                  <a:cubicBezTo>
                    <a:pt x="678796" y="0"/>
                    <a:pt x="712832" y="14098"/>
                    <a:pt x="737927" y="39193"/>
                  </a:cubicBezTo>
                  <a:cubicBezTo>
                    <a:pt x="763022" y="64289"/>
                    <a:pt x="777121" y="98325"/>
                    <a:pt x="777121" y="133815"/>
                  </a:cubicBezTo>
                  <a:lnTo>
                    <a:pt x="777121" y="225928"/>
                  </a:lnTo>
                  <a:cubicBezTo>
                    <a:pt x="777121" y="261418"/>
                    <a:pt x="763022" y="295455"/>
                    <a:pt x="737927" y="320550"/>
                  </a:cubicBezTo>
                  <a:cubicBezTo>
                    <a:pt x="712832" y="345645"/>
                    <a:pt x="678796" y="359743"/>
                    <a:pt x="643306" y="359743"/>
                  </a:cubicBezTo>
                  <a:lnTo>
                    <a:pt x="133815" y="359743"/>
                  </a:lnTo>
                  <a:cubicBezTo>
                    <a:pt x="98325" y="359743"/>
                    <a:pt x="64289" y="345645"/>
                    <a:pt x="39193" y="320550"/>
                  </a:cubicBezTo>
                  <a:cubicBezTo>
                    <a:pt x="14098" y="295455"/>
                    <a:pt x="0" y="261418"/>
                    <a:pt x="0" y="225928"/>
                  </a:cubicBezTo>
                  <a:lnTo>
                    <a:pt x="0" y="133815"/>
                  </a:lnTo>
                  <a:cubicBezTo>
                    <a:pt x="0" y="98325"/>
                    <a:pt x="14098" y="64289"/>
                    <a:pt x="39193" y="39193"/>
                  </a:cubicBezTo>
                  <a:cubicBezTo>
                    <a:pt x="64289" y="14098"/>
                    <a:pt x="98325" y="0"/>
                    <a:pt x="133815" y="0"/>
                  </a:cubicBezTo>
                  <a:close/>
                </a:path>
              </a:pathLst>
            </a:custGeom>
            <a:solidFill>
              <a:srgbClr val="27252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71450"/>
              <a:ext cx="777121" cy="531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77"/>
                </a:lnSpc>
              </a:pPr>
              <a:r>
                <a:rPr lang="en-US" b="true" sz="4100" spc="-84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$sort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92238" y="4375845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Aggregation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5749" y="6207472"/>
            <a:ext cx="17070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13632" y="60250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Data Transformation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13632" y="6590407"/>
            <a:ext cx="4324052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Aggregation pipelines allow you to process data in a structured manner, transforming and summarizing data based on specific criteria.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12595" y="6207472"/>
            <a:ext cx="25509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42598" y="60250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Group &amp; Summarize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442598" y="6590407"/>
            <a:ext cx="4324052" cy="28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Aggregation operations such as $group and $match allow you to group documents and calculate aggregate statistics, enabling you to gain valuable insights from your data.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38136" y="6207472"/>
            <a:ext cx="261789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71561" y="60250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Powerful Features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971561" y="6590407"/>
            <a:ext cx="4324052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MongoDB's Aggregation Framework offers a rich set of operators and functionalities for advanced data analysis and reporting.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3343759" y="1369755"/>
            <a:ext cx="683791" cy="68379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4175017" y="1369755"/>
            <a:ext cx="683791" cy="68379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619315" y="1369755"/>
            <a:ext cx="683791" cy="68379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100702" y="1369755"/>
            <a:ext cx="683791" cy="683791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117475"/>
              <a:ext cx="711200" cy="492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2735" y="890736"/>
            <a:ext cx="9584531" cy="164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b="true" sz="5187" spc="-156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Overview of the Aggregation Pipeline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03884" y="2991148"/>
            <a:ext cx="28575" cy="6347966"/>
            <a:chOff x="0" y="0"/>
            <a:chExt cx="38100" cy="8463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8463915"/>
            </a:xfrm>
            <a:custGeom>
              <a:avLst/>
              <a:gdLst/>
              <a:ahLst/>
              <a:cxnLst/>
              <a:rect r="r" b="b" t="t" l="l"/>
              <a:pathLst>
                <a:path h="8463915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444865"/>
                  </a:lnTo>
                  <a:cubicBezTo>
                    <a:pt x="38100" y="8455406"/>
                    <a:pt x="29591" y="8463915"/>
                    <a:pt x="19050" y="8463915"/>
                  </a:cubicBezTo>
                  <a:cubicBezTo>
                    <a:pt x="8509" y="8463915"/>
                    <a:pt x="0" y="8455406"/>
                    <a:pt x="0" y="8444865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86136" y="3569791"/>
            <a:ext cx="922735" cy="28575"/>
            <a:chOff x="0" y="0"/>
            <a:chExt cx="1230313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0376" cy="38100"/>
            </a:xfrm>
            <a:custGeom>
              <a:avLst/>
              <a:gdLst/>
              <a:ahLst/>
              <a:cxnLst/>
              <a:rect r="r" b="b" t="t" l="l"/>
              <a:pathLst>
                <a:path h="38100" w="123037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1326" y="0"/>
                  </a:lnTo>
                  <a:cubicBezTo>
                    <a:pt x="1221867" y="0"/>
                    <a:pt x="1230376" y="8509"/>
                    <a:pt x="1230376" y="19050"/>
                  </a:cubicBezTo>
                  <a:cubicBezTo>
                    <a:pt x="1230376" y="29591"/>
                    <a:pt x="1221740" y="38100"/>
                    <a:pt x="12113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16869" y="3282851"/>
            <a:ext cx="602605" cy="602605"/>
            <a:chOff x="0" y="0"/>
            <a:chExt cx="803473" cy="8034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790829" cy="790829"/>
            </a:xfrm>
            <a:custGeom>
              <a:avLst/>
              <a:gdLst/>
              <a:ahLst/>
              <a:cxnLst/>
              <a:rect r="r" b="b" t="t" l="l"/>
              <a:pathLst>
                <a:path h="790829" w="790829">
                  <a:moveTo>
                    <a:pt x="0" y="147701"/>
                  </a:moveTo>
                  <a:cubicBezTo>
                    <a:pt x="0" y="66040"/>
                    <a:pt x="66040" y="0"/>
                    <a:pt x="147701" y="0"/>
                  </a:cubicBezTo>
                  <a:lnTo>
                    <a:pt x="643128" y="0"/>
                  </a:lnTo>
                  <a:cubicBezTo>
                    <a:pt x="724662" y="0"/>
                    <a:pt x="790829" y="66040"/>
                    <a:pt x="790829" y="147701"/>
                  </a:cubicBezTo>
                  <a:lnTo>
                    <a:pt x="790829" y="643128"/>
                  </a:lnTo>
                  <a:cubicBezTo>
                    <a:pt x="790829" y="724662"/>
                    <a:pt x="724789" y="790829"/>
                    <a:pt x="643128" y="790829"/>
                  </a:cubicBezTo>
                  <a:lnTo>
                    <a:pt x="147701" y="790829"/>
                  </a:lnTo>
                  <a:cubicBezTo>
                    <a:pt x="66040" y="790829"/>
                    <a:pt x="0" y="724662"/>
                    <a:pt x="0" y="6431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03529" cy="803529"/>
            </a:xfrm>
            <a:custGeom>
              <a:avLst/>
              <a:gdLst/>
              <a:ahLst/>
              <a:cxnLst/>
              <a:rect r="r" b="b" t="t" l="l"/>
              <a:pathLst>
                <a:path h="803529" w="803529">
                  <a:moveTo>
                    <a:pt x="0" y="154051"/>
                  </a:moveTo>
                  <a:cubicBezTo>
                    <a:pt x="0" y="68961"/>
                    <a:pt x="68961" y="0"/>
                    <a:pt x="154051" y="0"/>
                  </a:cubicBezTo>
                  <a:lnTo>
                    <a:pt x="649478" y="0"/>
                  </a:lnTo>
                  <a:lnTo>
                    <a:pt x="649478" y="6350"/>
                  </a:lnTo>
                  <a:lnTo>
                    <a:pt x="649478" y="0"/>
                  </a:lnTo>
                  <a:cubicBezTo>
                    <a:pt x="734568" y="0"/>
                    <a:pt x="803529" y="68961"/>
                    <a:pt x="803529" y="154051"/>
                  </a:cubicBezTo>
                  <a:lnTo>
                    <a:pt x="797179" y="154051"/>
                  </a:lnTo>
                  <a:lnTo>
                    <a:pt x="803529" y="154051"/>
                  </a:lnTo>
                  <a:lnTo>
                    <a:pt x="803529" y="649478"/>
                  </a:lnTo>
                  <a:lnTo>
                    <a:pt x="797179" y="649478"/>
                  </a:lnTo>
                  <a:lnTo>
                    <a:pt x="803529" y="649478"/>
                  </a:lnTo>
                  <a:cubicBezTo>
                    <a:pt x="803529" y="734568"/>
                    <a:pt x="734568" y="803529"/>
                    <a:pt x="649478" y="803529"/>
                  </a:cubicBezTo>
                  <a:lnTo>
                    <a:pt x="649478" y="797179"/>
                  </a:lnTo>
                  <a:lnTo>
                    <a:pt x="649478" y="803529"/>
                  </a:lnTo>
                  <a:lnTo>
                    <a:pt x="154051" y="803529"/>
                  </a:lnTo>
                  <a:lnTo>
                    <a:pt x="154051" y="797179"/>
                  </a:lnTo>
                  <a:lnTo>
                    <a:pt x="154051" y="803529"/>
                  </a:lnTo>
                  <a:cubicBezTo>
                    <a:pt x="68961" y="803529"/>
                    <a:pt x="0" y="734568"/>
                    <a:pt x="0" y="649478"/>
                  </a:cubicBezTo>
                  <a:lnTo>
                    <a:pt x="0" y="154051"/>
                  </a:lnTo>
                  <a:lnTo>
                    <a:pt x="6350" y="154051"/>
                  </a:lnTo>
                  <a:lnTo>
                    <a:pt x="0" y="154051"/>
                  </a:lnTo>
                  <a:moveTo>
                    <a:pt x="12700" y="154051"/>
                  </a:moveTo>
                  <a:lnTo>
                    <a:pt x="12700" y="649478"/>
                  </a:lnTo>
                  <a:lnTo>
                    <a:pt x="6350" y="649478"/>
                  </a:lnTo>
                  <a:lnTo>
                    <a:pt x="12700" y="649478"/>
                  </a:lnTo>
                  <a:cubicBezTo>
                    <a:pt x="12700" y="727456"/>
                    <a:pt x="75946" y="790829"/>
                    <a:pt x="154051" y="790829"/>
                  </a:cubicBezTo>
                  <a:lnTo>
                    <a:pt x="649478" y="790829"/>
                  </a:lnTo>
                  <a:cubicBezTo>
                    <a:pt x="727456" y="790829"/>
                    <a:pt x="790829" y="727583"/>
                    <a:pt x="790829" y="649478"/>
                  </a:cubicBezTo>
                  <a:lnTo>
                    <a:pt x="790829" y="154051"/>
                  </a:lnTo>
                  <a:cubicBezTo>
                    <a:pt x="790829" y="75946"/>
                    <a:pt x="727456" y="12700"/>
                    <a:pt x="649478" y="12700"/>
                  </a:cubicBezTo>
                  <a:lnTo>
                    <a:pt x="154051" y="12700"/>
                  </a:lnTo>
                  <a:lnTo>
                    <a:pt x="154051" y="6350"/>
                  </a:lnTo>
                  <a:lnTo>
                    <a:pt x="154051" y="12700"/>
                  </a:lnTo>
                  <a:cubicBezTo>
                    <a:pt x="75946" y="12700"/>
                    <a:pt x="12700" y="75946"/>
                    <a:pt x="12700" y="15405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38771" y="3424535"/>
            <a:ext cx="158651" cy="35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b="true" sz="3062" spc="-9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68204" y="3235672"/>
            <a:ext cx="3295501" cy="43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7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Stage 1: $match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68204" y="3729335"/>
            <a:ext cx="7739062" cy="9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spc="-4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stage filters documents based on a given condition, allowing you to select specific data for further processing.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86136" y="5773639"/>
            <a:ext cx="922735" cy="28575"/>
            <a:chOff x="0" y="0"/>
            <a:chExt cx="1230313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0376" cy="38100"/>
            </a:xfrm>
            <a:custGeom>
              <a:avLst/>
              <a:gdLst/>
              <a:ahLst/>
              <a:cxnLst/>
              <a:rect r="r" b="b" t="t" l="l"/>
              <a:pathLst>
                <a:path h="38100" w="123037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1326" y="0"/>
                  </a:lnTo>
                  <a:cubicBezTo>
                    <a:pt x="1221867" y="0"/>
                    <a:pt x="1230376" y="8509"/>
                    <a:pt x="1230376" y="19050"/>
                  </a:cubicBezTo>
                  <a:cubicBezTo>
                    <a:pt x="1230376" y="29591"/>
                    <a:pt x="1221740" y="38100"/>
                    <a:pt x="12113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16869" y="5486697"/>
            <a:ext cx="602605" cy="602605"/>
            <a:chOff x="0" y="0"/>
            <a:chExt cx="803473" cy="8034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90829" cy="790829"/>
            </a:xfrm>
            <a:custGeom>
              <a:avLst/>
              <a:gdLst/>
              <a:ahLst/>
              <a:cxnLst/>
              <a:rect r="r" b="b" t="t" l="l"/>
              <a:pathLst>
                <a:path h="790829" w="790829">
                  <a:moveTo>
                    <a:pt x="0" y="147701"/>
                  </a:moveTo>
                  <a:cubicBezTo>
                    <a:pt x="0" y="66040"/>
                    <a:pt x="66040" y="0"/>
                    <a:pt x="147701" y="0"/>
                  </a:cubicBezTo>
                  <a:lnTo>
                    <a:pt x="643128" y="0"/>
                  </a:lnTo>
                  <a:cubicBezTo>
                    <a:pt x="724662" y="0"/>
                    <a:pt x="790829" y="66040"/>
                    <a:pt x="790829" y="147701"/>
                  </a:cubicBezTo>
                  <a:lnTo>
                    <a:pt x="790829" y="643128"/>
                  </a:lnTo>
                  <a:cubicBezTo>
                    <a:pt x="790829" y="724662"/>
                    <a:pt x="724789" y="790829"/>
                    <a:pt x="643128" y="790829"/>
                  </a:cubicBezTo>
                  <a:lnTo>
                    <a:pt x="147701" y="790829"/>
                  </a:lnTo>
                  <a:cubicBezTo>
                    <a:pt x="66040" y="790829"/>
                    <a:pt x="0" y="724662"/>
                    <a:pt x="0" y="6431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529" cy="803529"/>
            </a:xfrm>
            <a:custGeom>
              <a:avLst/>
              <a:gdLst/>
              <a:ahLst/>
              <a:cxnLst/>
              <a:rect r="r" b="b" t="t" l="l"/>
              <a:pathLst>
                <a:path h="803529" w="803529">
                  <a:moveTo>
                    <a:pt x="0" y="154051"/>
                  </a:moveTo>
                  <a:cubicBezTo>
                    <a:pt x="0" y="68961"/>
                    <a:pt x="68961" y="0"/>
                    <a:pt x="154051" y="0"/>
                  </a:cubicBezTo>
                  <a:lnTo>
                    <a:pt x="649478" y="0"/>
                  </a:lnTo>
                  <a:lnTo>
                    <a:pt x="649478" y="6350"/>
                  </a:lnTo>
                  <a:lnTo>
                    <a:pt x="649478" y="0"/>
                  </a:lnTo>
                  <a:cubicBezTo>
                    <a:pt x="734568" y="0"/>
                    <a:pt x="803529" y="68961"/>
                    <a:pt x="803529" y="154051"/>
                  </a:cubicBezTo>
                  <a:lnTo>
                    <a:pt x="797179" y="154051"/>
                  </a:lnTo>
                  <a:lnTo>
                    <a:pt x="803529" y="154051"/>
                  </a:lnTo>
                  <a:lnTo>
                    <a:pt x="803529" y="649478"/>
                  </a:lnTo>
                  <a:lnTo>
                    <a:pt x="797179" y="649478"/>
                  </a:lnTo>
                  <a:lnTo>
                    <a:pt x="803529" y="649478"/>
                  </a:lnTo>
                  <a:cubicBezTo>
                    <a:pt x="803529" y="734568"/>
                    <a:pt x="734568" y="803529"/>
                    <a:pt x="649478" y="803529"/>
                  </a:cubicBezTo>
                  <a:lnTo>
                    <a:pt x="649478" y="797179"/>
                  </a:lnTo>
                  <a:lnTo>
                    <a:pt x="649478" y="803529"/>
                  </a:lnTo>
                  <a:lnTo>
                    <a:pt x="154051" y="803529"/>
                  </a:lnTo>
                  <a:lnTo>
                    <a:pt x="154051" y="797179"/>
                  </a:lnTo>
                  <a:lnTo>
                    <a:pt x="154051" y="803529"/>
                  </a:lnTo>
                  <a:cubicBezTo>
                    <a:pt x="68961" y="803529"/>
                    <a:pt x="0" y="734568"/>
                    <a:pt x="0" y="649478"/>
                  </a:cubicBezTo>
                  <a:lnTo>
                    <a:pt x="0" y="154051"/>
                  </a:lnTo>
                  <a:lnTo>
                    <a:pt x="6350" y="154051"/>
                  </a:lnTo>
                  <a:lnTo>
                    <a:pt x="0" y="154051"/>
                  </a:lnTo>
                  <a:moveTo>
                    <a:pt x="12700" y="154051"/>
                  </a:moveTo>
                  <a:lnTo>
                    <a:pt x="12700" y="649478"/>
                  </a:lnTo>
                  <a:lnTo>
                    <a:pt x="6350" y="649478"/>
                  </a:lnTo>
                  <a:lnTo>
                    <a:pt x="12700" y="649478"/>
                  </a:lnTo>
                  <a:cubicBezTo>
                    <a:pt x="12700" y="727456"/>
                    <a:pt x="75946" y="790829"/>
                    <a:pt x="154051" y="790829"/>
                  </a:cubicBezTo>
                  <a:lnTo>
                    <a:pt x="649478" y="790829"/>
                  </a:lnTo>
                  <a:cubicBezTo>
                    <a:pt x="727456" y="790829"/>
                    <a:pt x="790829" y="727583"/>
                    <a:pt x="790829" y="649478"/>
                  </a:cubicBezTo>
                  <a:lnTo>
                    <a:pt x="790829" y="154051"/>
                  </a:lnTo>
                  <a:cubicBezTo>
                    <a:pt x="790829" y="75946"/>
                    <a:pt x="727456" y="12700"/>
                    <a:pt x="649478" y="12700"/>
                  </a:cubicBezTo>
                  <a:lnTo>
                    <a:pt x="154051" y="12700"/>
                  </a:lnTo>
                  <a:lnTo>
                    <a:pt x="154051" y="6350"/>
                  </a:lnTo>
                  <a:lnTo>
                    <a:pt x="154051" y="12700"/>
                  </a:lnTo>
                  <a:cubicBezTo>
                    <a:pt x="75946" y="12700"/>
                    <a:pt x="12700" y="75946"/>
                    <a:pt x="12700" y="15405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99480" y="5628382"/>
            <a:ext cx="237232" cy="35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b="true" sz="3062" spc="-9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68204" y="5439519"/>
            <a:ext cx="3295501" cy="43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7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Stage 2: $group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68204" y="5933182"/>
            <a:ext cx="7739062" cy="9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spc="-4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stage groups documents based on a specified key, aggregating values and summarizing data within each group.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86136" y="7977485"/>
            <a:ext cx="922735" cy="28575"/>
            <a:chOff x="0" y="0"/>
            <a:chExt cx="1230313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30376" cy="38100"/>
            </a:xfrm>
            <a:custGeom>
              <a:avLst/>
              <a:gdLst/>
              <a:ahLst/>
              <a:cxnLst/>
              <a:rect r="r" b="b" t="t" l="l"/>
              <a:pathLst>
                <a:path h="38100" w="123037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1326" y="0"/>
                  </a:lnTo>
                  <a:cubicBezTo>
                    <a:pt x="1221867" y="0"/>
                    <a:pt x="1230376" y="8509"/>
                    <a:pt x="1230376" y="19050"/>
                  </a:cubicBezTo>
                  <a:cubicBezTo>
                    <a:pt x="1230376" y="29591"/>
                    <a:pt x="1221740" y="38100"/>
                    <a:pt x="121132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16869" y="7690545"/>
            <a:ext cx="602605" cy="602605"/>
            <a:chOff x="0" y="0"/>
            <a:chExt cx="803473" cy="80347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790829" cy="790829"/>
            </a:xfrm>
            <a:custGeom>
              <a:avLst/>
              <a:gdLst/>
              <a:ahLst/>
              <a:cxnLst/>
              <a:rect r="r" b="b" t="t" l="l"/>
              <a:pathLst>
                <a:path h="790829" w="790829">
                  <a:moveTo>
                    <a:pt x="0" y="147701"/>
                  </a:moveTo>
                  <a:cubicBezTo>
                    <a:pt x="0" y="66040"/>
                    <a:pt x="66040" y="0"/>
                    <a:pt x="147701" y="0"/>
                  </a:cubicBezTo>
                  <a:lnTo>
                    <a:pt x="643128" y="0"/>
                  </a:lnTo>
                  <a:cubicBezTo>
                    <a:pt x="724662" y="0"/>
                    <a:pt x="790829" y="66040"/>
                    <a:pt x="790829" y="147701"/>
                  </a:cubicBezTo>
                  <a:lnTo>
                    <a:pt x="790829" y="643128"/>
                  </a:lnTo>
                  <a:cubicBezTo>
                    <a:pt x="790829" y="724662"/>
                    <a:pt x="724789" y="790829"/>
                    <a:pt x="643128" y="790829"/>
                  </a:cubicBezTo>
                  <a:lnTo>
                    <a:pt x="147701" y="790829"/>
                  </a:lnTo>
                  <a:cubicBezTo>
                    <a:pt x="66040" y="790829"/>
                    <a:pt x="0" y="724662"/>
                    <a:pt x="0" y="643128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03529" cy="803529"/>
            </a:xfrm>
            <a:custGeom>
              <a:avLst/>
              <a:gdLst/>
              <a:ahLst/>
              <a:cxnLst/>
              <a:rect r="r" b="b" t="t" l="l"/>
              <a:pathLst>
                <a:path h="803529" w="803529">
                  <a:moveTo>
                    <a:pt x="0" y="154051"/>
                  </a:moveTo>
                  <a:cubicBezTo>
                    <a:pt x="0" y="68961"/>
                    <a:pt x="68961" y="0"/>
                    <a:pt x="154051" y="0"/>
                  </a:cubicBezTo>
                  <a:lnTo>
                    <a:pt x="649478" y="0"/>
                  </a:lnTo>
                  <a:lnTo>
                    <a:pt x="649478" y="6350"/>
                  </a:lnTo>
                  <a:lnTo>
                    <a:pt x="649478" y="0"/>
                  </a:lnTo>
                  <a:cubicBezTo>
                    <a:pt x="734568" y="0"/>
                    <a:pt x="803529" y="68961"/>
                    <a:pt x="803529" y="154051"/>
                  </a:cubicBezTo>
                  <a:lnTo>
                    <a:pt x="797179" y="154051"/>
                  </a:lnTo>
                  <a:lnTo>
                    <a:pt x="803529" y="154051"/>
                  </a:lnTo>
                  <a:lnTo>
                    <a:pt x="803529" y="649478"/>
                  </a:lnTo>
                  <a:lnTo>
                    <a:pt x="797179" y="649478"/>
                  </a:lnTo>
                  <a:lnTo>
                    <a:pt x="803529" y="649478"/>
                  </a:lnTo>
                  <a:cubicBezTo>
                    <a:pt x="803529" y="734568"/>
                    <a:pt x="734568" y="803529"/>
                    <a:pt x="649478" y="803529"/>
                  </a:cubicBezTo>
                  <a:lnTo>
                    <a:pt x="649478" y="797179"/>
                  </a:lnTo>
                  <a:lnTo>
                    <a:pt x="649478" y="803529"/>
                  </a:lnTo>
                  <a:lnTo>
                    <a:pt x="154051" y="803529"/>
                  </a:lnTo>
                  <a:lnTo>
                    <a:pt x="154051" y="797179"/>
                  </a:lnTo>
                  <a:lnTo>
                    <a:pt x="154051" y="803529"/>
                  </a:lnTo>
                  <a:cubicBezTo>
                    <a:pt x="68961" y="803529"/>
                    <a:pt x="0" y="734568"/>
                    <a:pt x="0" y="649478"/>
                  </a:cubicBezTo>
                  <a:lnTo>
                    <a:pt x="0" y="154051"/>
                  </a:lnTo>
                  <a:lnTo>
                    <a:pt x="6350" y="154051"/>
                  </a:lnTo>
                  <a:lnTo>
                    <a:pt x="0" y="154051"/>
                  </a:lnTo>
                  <a:moveTo>
                    <a:pt x="12700" y="154051"/>
                  </a:moveTo>
                  <a:lnTo>
                    <a:pt x="12700" y="649478"/>
                  </a:lnTo>
                  <a:lnTo>
                    <a:pt x="6350" y="649478"/>
                  </a:lnTo>
                  <a:lnTo>
                    <a:pt x="12700" y="649478"/>
                  </a:lnTo>
                  <a:cubicBezTo>
                    <a:pt x="12700" y="727456"/>
                    <a:pt x="75946" y="790829"/>
                    <a:pt x="154051" y="790829"/>
                  </a:cubicBezTo>
                  <a:lnTo>
                    <a:pt x="649478" y="790829"/>
                  </a:lnTo>
                  <a:cubicBezTo>
                    <a:pt x="727456" y="790829"/>
                    <a:pt x="790829" y="727583"/>
                    <a:pt x="790829" y="649478"/>
                  </a:cubicBezTo>
                  <a:lnTo>
                    <a:pt x="790829" y="154051"/>
                  </a:lnTo>
                  <a:cubicBezTo>
                    <a:pt x="790829" y="75946"/>
                    <a:pt x="727456" y="12700"/>
                    <a:pt x="649478" y="12700"/>
                  </a:cubicBezTo>
                  <a:lnTo>
                    <a:pt x="154051" y="12700"/>
                  </a:lnTo>
                  <a:lnTo>
                    <a:pt x="154051" y="6350"/>
                  </a:lnTo>
                  <a:lnTo>
                    <a:pt x="154051" y="12700"/>
                  </a:lnTo>
                  <a:cubicBezTo>
                    <a:pt x="75946" y="12700"/>
                    <a:pt x="12700" y="75946"/>
                    <a:pt x="12700" y="154051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196504" y="7832229"/>
            <a:ext cx="243334" cy="35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b="true" sz="3062" spc="-9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768204" y="7643366"/>
            <a:ext cx="3295501" cy="43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562" spc="-77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Stage 3: $project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68204" y="8137029"/>
            <a:ext cx="7739062" cy="9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spc="-4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stage transforms the documents, selecting specific fields and creating new ones based on data transformations.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74724" y="971550"/>
            <a:ext cx="11226551" cy="978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0"/>
              </a:lnSpc>
            </a:pPr>
            <a:r>
              <a:rPr lang="en-US" b="true" sz="6076" spc="-183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Example:-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62282" y="3319760"/>
            <a:ext cx="812571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db.emp.aggregate([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{"$group":{_id:"$Dept", qty:{$sum:1}}},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{$match: { qty: {$gt: 1} } }])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62282" y="6319500"/>
            <a:ext cx="816597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db.e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mp.aggregate([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{$match: { Dept: "CE" } },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{$group:{_id:"$Dept", count: {$sum: 1}}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} ])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269638" y="429185"/>
            <a:ext cx="6769072" cy="9428630"/>
          </a:xfrm>
          <a:custGeom>
            <a:avLst/>
            <a:gdLst/>
            <a:ahLst/>
            <a:cxnLst/>
            <a:rect r="r" b="b" t="t" l="l"/>
            <a:pathLst>
              <a:path h="9428630" w="6769072">
                <a:moveTo>
                  <a:pt x="0" y="0"/>
                </a:moveTo>
                <a:lnTo>
                  <a:pt x="6769071" y="0"/>
                </a:lnTo>
                <a:lnTo>
                  <a:pt x="6769071" y="9428630"/>
                </a:lnTo>
                <a:lnTo>
                  <a:pt x="0" y="942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3" t="0" r="0" b="-91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991492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Example: Calculating Average Order Value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5" y="3241030"/>
            <a:ext cx="9455051" cy="6001941"/>
            <a:chOff x="0" y="0"/>
            <a:chExt cx="12606735" cy="80025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06782" cy="8002524"/>
            </a:xfrm>
            <a:custGeom>
              <a:avLst/>
              <a:gdLst/>
              <a:ahLst/>
              <a:cxnLst/>
              <a:rect r="r" b="b" t="t" l="l"/>
              <a:pathLst>
                <a:path h="8002524" w="12606782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12441555" y="0"/>
                  </a:lnTo>
                  <a:lnTo>
                    <a:pt x="12441555" y="6350"/>
                  </a:lnTo>
                  <a:lnTo>
                    <a:pt x="12441555" y="0"/>
                  </a:lnTo>
                  <a:cubicBezTo>
                    <a:pt x="12532741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7837424"/>
                  </a:lnTo>
                  <a:lnTo>
                    <a:pt x="12600432" y="7837424"/>
                  </a:lnTo>
                  <a:lnTo>
                    <a:pt x="12606782" y="7837424"/>
                  </a:lnTo>
                  <a:cubicBezTo>
                    <a:pt x="12606782" y="7928610"/>
                    <a:pt x="12532868" y="8002524"/>
                    <a:pt x="12441555" y="8002524"/>
                  </a:cubicBezTo>
                  <a:lnTo>
                    <a:pt x="12441555" y="7996174"/>
                  </a:lnTo>
                  <a:lnTo>
                    <a:pt x="12441555" y="8002524"/>
                  </a:lnTo>
                  <a:lnTo>
                    <a:pt x="165227" y="8002524"/>
                  </a:lnTo>
                  <a:lnTo>
                    <a:pt x="165227" y="7996174"/>
                  </a:lnTo>
                  <a:lnTo>
                    <a:pt x="165227" y="8002524"/>
                  </a:lnTo>
                  <a:cubicBezTo>
                    <a:pt x="74041" y="8002524"/>
                    <a:pt x="0" y="7928610"/>
                    <a:pt x="0" y="783742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7837424"/>
                  </a:lnTo>
                  <a:lnTo>
                    <a:pt x="6350" y="7837424"/>
                  </a:lnTo>
                  <a:lnTo>
                    <a:pt x="12700" y="7837424"/>
                  </a:lnTo>
                  <a:cubicBezTo>
                    <a:pt x="12700" y="7921625"/>
                    <a:pt x="81026" y="7989824"/>
                    <a:pt x="165227" y="7989824"/>
                  </a:cubicBezTo>
                  <a:lnTo>
                    <a:pt x="12441555" y="7989824"/>
                  </a:lnTo>
                  <a:cubicBezTo>
                    <a:pt x="12525756" y="7989824"/>
                    <a:pt x="12594082" y="7921625"/>
                    <a:pt x="12594082" y="7837424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555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59762" y="3255317"/>
            <a:ext cx="9426476" cy="812899"/>
            <a:chOff x="0" y="0"/>
            <a:chExt cx="12568635" cy="1083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143280" y="3349229"/>
            <a:ext cx="4141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1280" y="3349229"/>
            <a:ext cx="4141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59762" y="4068216"/>
            <a:ext cx="9426476" cy="1720155"/>
            <a:chOff x="0" y="0"/>
            <a:chExt cx="12568635" cy="22935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68682" cy="2293493"/>
            </a:xfrm>
            <a:custGeom>
              <a:avLst/>
              <a:gdLst/>
              <a:ahLst/>
              <a:cxnLst/>
              <a:rect r="r" b="b" t="t" l="l"/>
              <a:pathLst>
                <a:path h="2293493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143280" y="4162127"/>
            <a:ext cx="4141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$match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61280" y="4162127"/>
            <a:ext cx="4141440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Selects documents related to orders placed within a specified date range.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59762" y="5788372"/>
            <a:ext cx="9426476" cy="1720155"/>
            <a:chOff x="0" y="0"/>
            <a:chExt cx="12568635" cy="22935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68682" cy="2293493"/>
            </a:xfrm>
            <a:custGeom>
              <a:avLst/>
              <a:gdLst/>
              <a:ahLst/>
              <a:cxnLst/>
              <a:rect r="r" b="b" t="t" l="l"/>
              <a:pathLst>
                <a:path h="2293493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143280" y="5882282"/>
            <a:ext cx="4141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$group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61280" y="5882282"/>
            <a:ext cx="4141440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Groups documents by customer ID and calculates the total order value for each customer.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59762" y="7508527"/>
            <a:ext cx="9426476" cy="1720155"/>
            <a:chOff x="0" y="0"/>
            <a:chExt cx="12568635" cy="22935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68682" cy="2293493"/>
            </a:xfrm>
            <a:custGeom>
              <a:avLst/>
              <a:gdLst/>
              <a:ahLst/>
              <a:cxnLst/>
              <a:rect r="r" b="b" t="t" l="l"/>
              <a:pathLst>
                <a:path h="2293493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143280" y="7602439"/>
            <a:ext cx="414144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$project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61280" y="7602439"/>
            <a:ext cx="4141440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Creates a new document containing the customer ID and the average order value.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4469160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Regex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5832722"/>
            <a:ext cx="5254973" cy="3476774"/>
            <a:chOff x="0" y="0"/>
            <a:chExt cx="7006630" cy="463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993890" cy="4623054"/>
            </a:xfrm>
            <a:custGeom>
              <a:avLst/>
              <a:gdLst/>
              <a:ahLst/>
              <a:cxnLst/>
              <a:rect r="r" b="b" t="t" l="l"/>
              <a:pathLst>
                <a:path h="4623054" w="699389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464177"/>
                  </a:lnTo>
                  <a:cubicBezTo>
                    <a:pt x="6993890" y="4551934"/>
                    <a:pt x="6922770" y="4622927"/>
                    <a:pt x="6834886" y="4622927"/>
                  </a:cubicBezTo>
                  <a:lnTo>
                    <a:pt x="159004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06717" cy="4635627"/>
            </a:xfrm>
            <a:custGeom>
              <a:avLst/>
              <a:gdLst/>
              <a:ahLst/>
              <a:cxnLst/>
              <a:rect r="r" b="b" t="t" l="l"/>
              <a:pathLst>
                <a:path h="4635627" w="7006717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470527"/>
                  </a:lnTo>
                  <a:lnTo>
                    <a:pt x="7000367" y="4470527"/>
                  </a:lnTo>
                  <a:lnTo>
                    <a:pt x="7006717" y="4470527"/>
                  </a:lnTo>
                  <a:cubicBezTo>
                    <a:pt x="7006717" y="4561713"/>
                    <a:pt x="6932676" y="4635627"/>
                    <a:pt x="6841363" y="4635627"/>
                  </a:cubicBezTo>
                  <a:lnTo>
                    <a:pt x="6841363" y="4629277"/>
                  </a:lnTo>
                  <a:lnTo>
                    <a:pt x="6841363" y="4635627"/>
                  </a:lnTo>
                  <a:lnTo>
                    <a:pt x="165354" y="4635627"/>
                  </a:lnTo>
                  <a:lnTo>
                    <a:pt x="165354" y="4629277"/>
                  </a:lnTo>
                  <a:lnTo>
                    <a:pt x="165354" y="4635627"/>
                  </a:lnTo>
                  <a:cubicBezTo>
                    <a:pt x="74041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354" y="4622927"/>
                  </a:cubicBezTo>
                  <a:lnTo>
                    <a:pt x="6841363" y="4622927"/>
                  </a:lnTo>
                  <a:cubicBezTo>
                    <a:pt x="6925691" y="4622927"/>
                    <a:pt x="6994017" y="4554728"/>
                    <a:pt x="6994017" y="4470527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280" y="609242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Pattern Matching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5280" y="6657826"/>
            <a:ext cx="4659362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Regex, or Regular Expressions, allows you to search for specific patterns within strings, making it ideal for tasks like data validation and text processing.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16440" y="5832722"/>
            <a:ext cx="5254973" cy="3476774"/>
            <a:chOff x="0" y="0"/>
            <a:chExt cx="7006630" cy="46356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993890" cy="4623054"/>
            </a:xfrm>
            <a:custGeom>
              <a:avLst/>
              <a:gdLst/>
              <a:ahLst/>
              <a:cxnLst/>
              <a:rect r="r" b="b" t="t" l="l"/>
              <a:pathLst>
                <a:path h="4623054" w="699389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464177"/>
                  </a:lnTo>
                  <a:cubicBezTo>
                    <a:pt x="6993890" y="4551934"/>
                    <a:pt x="6922770" y="4622927"/>
                    <a:pt x="6834886" y="4622927"/>
                  </a:cubicBezTo>
                  <a:lnTo>
                    <a:pt x="159004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06717" cy="4635627"/>
            </a:xfrm>
            <a:custGeom>
              <a:avLst/>
              <a:gdLst/>
              <a:ahLst/>
              <a:cxnLst/>
              <a:rect r="r" b="b" t="t" l="l"/>
              <a:pathLst>
                <a:path h="4635627" w="7006717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470527"/>
                  </a:lnTo>
                  <a:lnTo>
                    <a:pt x="7000367" y="4470527"/>
                  </a:lnTo>
                  <a:lnTo>
                    <a:pt x="7006717" y="4470527"/>
                  </a:lnTo>
                  <a:cubicBezTo>
                    <a:pt x="7006717" y="4561713"/>
                    <a:pt x="6932676" y="4635627"/>
                    <a:pt x="6841363" y="4635627"/>
                  </a:cubicBezTo>
                  <a:lnTo>
                    <a:pt x="6841363" y="4629277"/>
                  </a:lnTo>
                  <a:lnTo>
                    <a:pt x="6841363" y="4635627"/>
                  </a:lnTo>
                  <a:lnTo>
                    <a:pt x="165354" y="4635627"/>
                  </a:lnTo>
                  <a:lnTo>
                    <a:pt x="165354" y="4629277"/>
                  </a:lnTo>
                  <a:lnTo>
                    <a:pt x="165354" y="4635627"/>
                  </a:lnTo>
                  <a:cubicBezTo>
                    <a:pt x="74041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354" y="4622927"/>
                  </a:cubicBezTo>
                  <a:lnTo>
                    <a:pt x="6841363" y="4622927"/>
                  </a:lnTo>
                  <a:cubicBezTo>
                    <a:pt x="6925691" y="4622927"/>
                    <a:pt x="6994017" y="4554728"/>
                    <a:pt x="6994017" y="4470527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814245" y="609242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Data Validation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4245" y="6657826"/>
            <a:ext cx="465936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 Regex to ensure that data conforms to specific formats, such as email addresses, phone numbers, or date formats.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45404" y="5832722"/>
            <a:ext cx="5254973" cy="3476774"/>
            <a:chOff x="0" y="0"/>
            <a:chExt cx="7006630" cy="46356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993890" cy="4623054"/>
            </a:xfrm>
            <a:custGeom>
              <a:avLst/>
              <a:gdLst/>
              <a:ahLst/>
              <a:cxnLst/>
              <a:rect r="r" b="b" t="t" l="l"/>
              <a:pathLst>
                <a:path h="4623054" w="6993890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464177"/>
                  </a:lnTo>
                  <a:cubicBezTo>
                    <a:pt x="6993890" y="4551934"/>
                    <a:pt x="6922770" y="4622927"/>
                    <a:pt x="6834886" y="4622927"/>
                  </a:cubicBezTo>
                  <a:lnTo>
                    <a:pt x="159004" y="4622927"/>
                  </a:lnTo>
                  <a:cubicBezTo>
                    <a:pt x="71120" y="4623054"/>
                    <a:pt x="0" y="4551934"/>
                    <a:pt x="0" y="4464177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06717" cy="4635627"/>
            </a:xfrm>
            <a:custGeom>
              <a:avLst/>
              <a:gdLst/>
              <a:ahLst/>
              <a:cxnLst/>
              <a:rect r="r" b="b" t="t" l="l"/>
              <a:pathLst>
                <a:path h="4635627" w="7006717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4470527"/>
                  </a:lnTo>
                  <a:lnTo>
                    <a:pt x="7000367" y="4470527"/>
                  </a:lnTo>
                  <a:lnTo>
                    <a:pt x="7006717" y="4470527"/>
                  </a:lnTo>
                  <a:cubicBezTo>
                    <a:pt x="7006717" y="4561713"/>
                    <a:pt x="6932676" y="4635627"/>
                    <a:pt x="6841363" y="4635627"/>
                  </a:cubicBezTo>
                  <a:lnTo>
                    <a:pt x="6841363" y="4629277"/>
                  </a:lnTo>
                  <a:lnTo>
                    <a:pt x="6841363" y="4635627"/>
                  </a:lnTo>
                  <a:lnTo>
                    <a:pt x="165354" y="4635627"/>
                  </a:lnTo>
                  <a:lnTo>
                    <a:pt x="165354" y="4629277"/>
                  </a:lnTo>
                  <a:lnTo>
                    <a:pt x="165354" y="4635627"/>
                  </a:lnTo>
                  <a:cubicBezTo>
                    <a:pt x="74041" y="4635627"/>
                    <a:pt x="0" y="4561713"/>
                    <a:pt x="0" y="447052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70527"/>
                  </a:lnTo>
                  <a:lnTo>
                    <a:pt x="6350" y="4470527"/>
                  </a:lnTo>
                  <a:lnTo>
                    <a:pt x="12700" y="4470527"/>
                  </a:lnTo>
                  <a:cubicBezTo>
                    <a:pt x="12700" y="4554728"/>
                    <a:pt x="81026" y="4622927"/>
                    <a:pt x="165354" y="4622927"/>
                  </a:cubicBezTo>
                  <a:lnTo>
                    <a:pt x="6841363" y="4622927"/>
                  </a:lnTo>
                  <a:cubicBezTo>
                    <a:pt x="6925691" y="4622927"/>
                    <a:pt x="6994017" y="4554728"/>
                    <a:pt x="6994017" y="4470527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363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343210" y="609242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Text Processing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43210" y="6657826"/>
            <a:ext cx="465936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Extract specific information from unstructured text data, such as names, addresses, or keywords.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890986"/>
            <a:ext cx="12972306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Using Regular Expressions for Querying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50473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Syntax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183535"/>
            <a:ext cx="4972645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 the $regex operator in your MongoDB queries to match documents based on specific patterns.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450473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Example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6160" y="5183535"/>
            <a:ext cx="497264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db.users.find({ "email": { $regex: "@example\.com" } })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450473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Benefits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0084" y="5183535"/>
            <a:ext cx="4972645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Regex provides a powerful and flexible way to search for data based on complex patterns, making data retrieval more efficient and precise.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24341" y="703212"/>
            <a:ext cx="9497317" cy="178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b="true" sz="5374" spc="-16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Example: Searching for Email Addresses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824341" y="2899916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18910" y="3147417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87" spc="-8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Goal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8910" y="3677691"/>
            <a:ext cx="7702749" cy="97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Find all users whose email addresses belong to the "example.com" domain.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824341" y="5108822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18910" y="5356324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87" spc="-8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Query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18910" y="5886599"/>
            <a:ext cx="7702749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db.users.find({ "email": { $regex: "@example\.com" } })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824341" y="7317730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t="0" r="-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18910" y="7565231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687" spc="-8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Result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18910" y="8095506"/>
            <a:ext cx="7702749" cy="97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spc="-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query will return a list of users whose email addresses match the specified pattern.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2962" y="615554"/>
            <a:ext cx="6336655" cy="80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b="true" sz="4687" spc="-14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Embedded Documents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842962" y="1777007"/>
            <a:ext cx="602010" cy="602010"/>
          </a:xfrm>
          <a:custGeom>
            <a:avLst/>
            <a:gdLst/>
            <a:ahLst/>
            <a:cxnLst/>
            <a:rect r="r" b="b" t="t" l="l"/>
            <a:pathLst>
              <a:path h="602010" w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2962" y="2581721"/>
            <a:ext cx="3010644" cy="41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12" spc="-7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Data Organization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2962" y="3064371"/>
            <a:ext cx="9744075" cy="84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Embed related data within a single document to avoid unnecessary joins and improve data retrieval efficiency.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842962" y="4633466"/>
            <a:ext cx="602010" cy="602010"/>
          </a:xfrm>
          <a:custGeom>
            <a:avLst/>
            <a:gdLst/>
            <a:ahLst/>
            <a:cxnLst/>
            <a:rect r="r" b="b" t="t" l="l"/>
            <a:pathLst>
              <a:path h="602010" w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2962" y="5438180"/>
            <a:ext cx="3010644" cy="41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12" spc="-7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Relationships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2962" y="5920829"/>
            <a:ext cx="9744075" cy="84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Model one-to-one and one-to-many relationships between entities by embedding related data within a single document.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842962" y="7489924"/>
            <a:ext cx="602010" cy="602010"/>
          </a:xfrm>
          <a:custGeom>
            <a:avLst/>
            <a:gdLst/>
            <a:ahLst/>
            <a:cxnLst/>
            <a:rect r="r" b="b" t="t" l="l"/>
            <a:pathLst>
              <a:path h="602010" w="602010">
                <a:moveTo>
                  <a:pt x="0" y="0"/>
                </a:moveTo>
                <a:lnTo>
                  <a:pt x="602010" y="0"/>
                </a:lnTo>
                <a:lnTo>
                  <a:pt x="602010" y="602010"/>
                </a:lnTo>
                <a:lnTo>
                  <a:pt x="0" y="602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42962" y="8294637"/>
            <a:ext cx="3010644" cy="41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b="true" sz="2312" spc="-7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Performance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2962" y="8777288"/>
            <a:ext cx="9744075" cy="84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spc="-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By embedding related data, you reduce the number of queries required to access related information, leading to faster retrieval times.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2387650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b="true" sz="5562" spc="-16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Modeling Data with Embedded Documents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4956125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25749" y="5105251"/>
            <a:ext cx="17070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492278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User Document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3632" y="5488186"/>
            <a:ext cx="365968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main document represents a user with fields like username, email, and other basic information.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52071" y="4956125"/>
            <a:ext cx="647403" cy="647402"/>
            <a:chOff x="0" y="0"/>
            <a:chExt cx="863203" cy="863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048226" y="5105251"/>
            <a:ext cx="25509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b="true" sz="3312" spc="-10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8229" y="492278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 spc="-83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Address Details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8229" y="5488186"/>
            <a:ext cx="3659684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-4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 embedded document within the user document stores the user's address information, including street, city, state, and zip code.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DAGXaNBLke4</dc:identifier>
  <dcterms:modified xsi:type="dcterms:W3CDTF">2011-08-01T06:04:30Z</dcterms:modified>
  <cp:revision>1</cp:revision>
  <dc:title>Advanced-MongoDB.pptx</dc:title>
</cp:coreProperties>
</file>